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15"/>
  </p:notesMasterIdLst>
  <p:handoutMasterIdLst>
    <p:handoutMasterId r:id="rId16"/>
  </p:handoutMasterIdLst>
  <p:sldIdLst>
    <p:sldId id="312" r:id="rId4"/>
    <p:sldId id="314" r:id="rId5"/>
    <p:sldId id="315" r:id="rId6"/>
    <p:sldId id="331" r:id="rId7"/>
    <p:sldId id="333" r:id="rId8"/>
    <p:sldId id="323" r:id="rId9"/>
    <p:sldId id="337" r:id="rId10"/>
    <p:sldId id="336" r:id="rId11"/>
    <p:sldId id="334" r:id="rId12"/>
    <p:sldId id="329" r:id="rId13"/>
    <p:sldId id="339" r:id="rId14"/>
  </p:sldIdLst>
  <p:sldSz cx="9144000" cy="5143500" type="screen16x9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79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AE17"/>
    <a:srgbClr val="0073F2"/>
    <a:srgbClr val="00C1F4"/>
    <a:srgbClr val="003E81"/>
    <a:srgbClr val="F26F21"/>
    <a:srgbClr val="00B09B"/>
    <a:srgbClr val="01BFF1"/>
    <a:srgbClr val="00A1DD"/>
    <a:srgbClr val="0072DF"/>
    <a:srgbClr val="284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17" autoAdjust="0"/>
    <p:restoredTop sz="96395" autoAdjust="0"/>
  </p:normalViewPr>
  <p:slideViewPr>
    <p:cSldViewPr showGuides="1">
      <p:cViewPr varScale="1">
        <p:scale>
          <a:sx n="151" d="100"/>
          <a:sy n="151" d="100"/>
        </p:scale>
        <p:origin x="780" y="138"/>
      </p:cViewPr>
      <p:guideLst>
        <p:guide orient="horz" pos="1779"/>
        <p:guide pos="2857"/>
      </p:guideLst>
    </p:cSldViewPr>
  </p:slid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3" d="100"/>
          <a:sy n="53" d="100"/>
        </p:scale>
        <p:origin x="-2574" y="-84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 ?><Relationships xmlns="http://schemas.openxmlformats.org/package/2006/relationships"><Relationship Id="rId1" Target="../media/image9.png" Type="http://schemas.openxmlformats.org/officeDocument/2006/relationships/image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DC348-601C-454D-AB3E-910BAD28013B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6A673-6244-413F-8CDA-B4E2567210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871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0A9B3-28E9-401B-9D00-F78008353508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02394-0B0A-4EDE-B9F5-8E02A1CBA1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619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31CA50-4D02-42EE-B4EA-4F88587961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2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1680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0C49-EE9D-46BF-B6A2-B049B687DA5D}" type="datetime1">
              <a:rPr lang="ru-RU" smtClean="0"/>
              <a:pPr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6"/>
          </p:nvPr>
        </p:nvSpPr>
        <p:spPr>
          <a:xfrm>
            <a:off x="5310705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82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305E-DE6A-4729-BCFA-EDC1CB7A887A}" type="datetime1">
              <a:rPr lang="ru-RU" smtClean="0"/>
              <a:pPr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345638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6"/>
          </p:nvPr>
        </p:nvSpPr>
        <p:spPr>
          <a:xfrm>
            <a:off x="5310705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439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447E8-08E5-4BBA-B2B9-9568E2697E8E}" type="datetime1">
              <a:rPr lang="ru-RU" smtClean="0"/>
              <a:pPr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345638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1275606"/>
            <a:ext cx="3513857" cy="3456384"/>
          </a:xfrm>
        </p:spPr>
        <p:txBody>
          <a:bodyPr anchor="ctr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5305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03498"/>
            <a:ext cx="3888431" cy="82809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0982-2764-40A5-A15C-3F4B86BA9319}" type="datetime1">
              <a:rPr lang="ru-RU" smtClean="0"/>
              <a:pPr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4932040" y="1131590"/>
            <a:ext cx="388843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67644" y="0"/>
            <a:ext cx="3220419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1275606"/>
            <a:ext cx="3892522" cy="3456384"/>
          </a:xfrm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29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 userDrawn="1"/>
        </p:nvSpPr>
        <p:spPr>
          <a:xfrm rot="18900000">
            <a:off x="2171244" y="3657969"/>
            <a:ext cx="4298221" cy="462694"/>
          </a:xfrm>
          <a:prstGeom prst="rect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 rot="18900000">
            <a:off x="5789896" y="3740667"/>
            <a:ext cx="1439398" cy="1439398"/>
          </a:xfrm>
          <a:prstGeom prst="rect">
            <a:avLst/>
          </a:prstGeom>
          <a:solidFill>
            <a:srgbClr val="00C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 userDrawn="1"/>
        </p:nvSpPr>
        <p:spPr>
          <a:xfrm rot="18900000">
            <a:off x="6922337" y="61547"/>
            <a:ext cx="1439398" cy="1439398"/>
          </a:xfrm>
          <a:prstGeom prst="rect">
            <a:avLst/>
          </a:prstGeom>
          <a:solidFill>
            <a:srgbClr val="F26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03498"/>
            <a:ext cx="3888431" cy="82809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DA06B-CFDB-4B86-A38B-2382B61397EA}" type="datetime1">
              <a:rPr lang="ru-RU" smtClean="0"/>
              <a:pPr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5148064" y="726825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  <p:custDataLst>
              <p:custData r:id="rId1"/>
            </p:custDataLst>
          </p:nvPr>
        </p:nvSpPr>
        <p:spPr>
          <a:xfrm>
            <a:off x="1691681" y="1275606"/>
            <a:ext cx="2169524" cy="2304256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7"/>
          </p:nvPr>
        </p:nvSpPr>
        <p:spPr>
          <a:xfrm>
            <a:off x="7081842" y="-120031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4" name="Рисунок 2"/>
          <p:cNvSpPr>
            <a:spLocks noGrp="1"/>
          </p:cNvSpPr>
          <p:nvPr>
            <p:ph type="pic" idx="18"/>
          </p:nvPr>
        </p:nvSpPr>
        <p:spPr>
          <a:xfrm>
            <a:off x="7069596" y="265396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5" name="Рисунок 2"/>
          <p:cNvSpPr>
            <a:spLocks noGrp="1"/>
          </p:cNvSpPr>
          <p:nvPr>
            <p:ph type="pic" idx="19"/>
          </p:nvPr>
        </p:nvSpPr>
        <p:spPr>
          <a:xfrm>
            <a:off x="3226532" y="265396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7" name="Прямоугольник 16"/>
          <p:cNvSpPr/>
          <p:nvPr userDrawn="1"/>
        </p:nvSpPr>
        <p:spPr>
          <a:xfrm rot="18900000">
            <a:off x="6476580" y="481077"/>
            <a:ext cx="673246" cy="45719"/>
          </a:xfrm>
          <a:prstGeom prst="rect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76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1" y="1544381"/>
            <a:ext cx="2772308" cy="101410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C0A6-26FC-4C6C-BC8C-69760912FB24}" type="datetime1">
              <a:rPr lang="ru-RU" smtClean="0"/>
              <a:pPr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4588063" y="0"/>
            <a:ext cx="2252189" cy="257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  <p:custDataLst>
              <p:custData r:id="rId1"/>
            </p:custDataLst>
          </p:nvPr>
        </p:nvSpPr>
        <p:spPr>
          <a:xfrm>
            <a:off x="1691680" y="2666497"/>
            <a:ext cx="2700299" cy="920638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Рисунок 2"/>
          <p:cNvSpPr>
            <a:spLocks noGrp="1"/>
          </p:cNvSpPr>
          <p:nvPr>
            <p:ph type="pic" idx="16"/>
          </p:nvPr>
        </p:nvSpPr>
        <p:spPr>
          <a:xfrm>
            <a:off x="4588063" y="2643758"/>
            <a:ext cx="4555937" cy="24997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20" name="Рисунок 2"/>
          <p:cNvSpPr>
            <a:spLocks noGrp="1"/>
          </p:cNvSpPr>
          <p:nvPr>
            <p:ph type="pic" idx="17"/>
          </p:nvPr>
        </p:nvSpPr>
        <p:spPr>
          <a:xfrm>
            <a:off x="6912768" y="0"/>
            <a:ext cx="2231232" cy="257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37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C57F-92A9-472B-88B9-AEB59DD80E27}" type="datetime1">
              <a:rPr lang="ru-RU" smtClean="0"/>
              <a:pPr/>
              <a:t>22.03.2022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8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3B26-30B4-4EE7-B25A-597A156C8368}" type="datetime1">
              <a:rPr lang="ru-RU" smtClean="0"/>
              <a:pPr/>
              <a:t>22.03.2022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50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303498"/>
            <a:ext cx="2627509" cy="154817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2463" y="1923678"/>
            <a:ext cx="2627509" cy="26709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4CC1-A8EA-4A67-8857-B875F9F15488}" type="datetime1">
              <a:rPr lang="ru-RU" smtClean="0"/>
              <a:pPr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sz="half" idx="13"/>
          </p:nvPr>
        </p:nvSpPr>
        <p:spPr>
          <a:xfrm>
            <a:off x="4588063" y="303497"/>
            <a:ext cx="4232409" cy="4298511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1432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3478843"/>
            <a:ext cx="5486400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39652" y="87474"/>
            <a:ext cx="7596844" cy="3276363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2463" y="3975906"/>
            <a:ext cx="5486400" cy="60364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85FE-7502-42DD-9C99-22230E224817}" type="datetime1">
              <a:rPr lang="ru-RU" smtClean="0"/>
              <a:pPr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49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D93D-F9B5-4A7A-8567-1C61FE40F3F3}" type="datetime1">
              <a:rPr lang="ru-RU" smtClean="0"/>
              <a:pPr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4416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34CB-239E-4355-B891-05A612BCD219}" type="datetime1">
              <a:rPr lang="ru-RU" smtClean="0"/>
              <a:pPr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7330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58B5-A929-41AC-A76E-99C5FDB10AF3}" type="datetime1">
              <a:rPr lang="ru-RU" smtClean="0"/>
              <a:pPr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3406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4E2A-D822-4A4F-B6DA-5E97CDAA9F2A}" type="datetime1">
              <a:rPr lang="ru-RU" smtClean="0"/>
              <a:pPr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1233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2463" y="303497"/>
            <a:ext cx="7110566" cy="82809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2463" y="1311610"/>
            <a:ext cx="7110566" cy="331236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2ABC-F446-4C32-B396-3B4504EBC8E6}" type="datetime1">
              <a:rPr lang="ru-RU" smtClean="0"/>
              <a:pPr/>
              <a:t>22.03.2022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38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098A-50EF-40CD-BDCD-3791B8F42B0D}" type="datetime1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51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2031690"/>
            <a:ext cx="7110566" cy="25202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2463" y="402492"/>
            <a:ext cx="7110566" cy="137717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8B75B-3AFA-49E9-B7A9-2DE2C139D566}" type="datetime1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923678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8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1680" y="1347613"/>
            <a:ext cx="3513857" cy="3247009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4501-F38F-4042-9EA1-D7379B80EFB2}" type="datetime1">
              <a:rPr lang="ru-RU" smtClean="0"/>
              <a:pPr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бъект 2"/>
          <p:cNvSpPr>
            <a:spLocks noGrp="1"/>
          </p:cNvSpPr>
          <p:nvPr>
            <p:ph sz="half" idx="13"/>
          </p:nvPr>
        </p:nvSpPr>
        <p:spPr>
          <a:xfrm>
            <a:off x="5306615" y="1354999"/>
            <a:ext cx="3513857" cy="3247009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0354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alpha val="4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03498"/>
            <a:ext cx="7128792" cy="828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1680" y="1311610"/>
            <a:ext cx="7128792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74737" y="4803998"/>
            <a:ext cx="2133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CA5BB6B-C98F-474E-9E24-4E0F1BBFF726}" type="datetime1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92463" y="4803998"/>
            <a:ext cx="2895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70981" y="4803998"/>
            <a:ext cx="43204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31AC4C0-C0A6-4B97-BFEC-E7A1BCAE85B9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rcRect/>
          <a:stretch/>
        </p:blipFill>
        <p:spPr>
          <a:xfrm>
            <a:off x="0" y="19651"/>
            <a:ext cx="1352549" cy="512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1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5" r:id="rId2"/>
    <p:sldLayoutId id="2147483666" r:id="rId3"/>
    <p:sldLayoutId id="2147483667" r:id="rId4"/>
    <p:sldLayoutId id="2147483668" r:id="rId5"/>
    <p:sldLayoutId id="2147483649" r:id="rId6"/>
    <p:sldLayoutId id="2147483650" r:id="rId7"/>
    <p:sldLayoutId id="2147483651" r:id="rId8"/>
    <p:sldLayoutId id="2147483652" r:id="rId9"/>
    <p:sldLayoutId id="2147483661" r:id="rId10"/>
    <p:sldLayoutId id="2147483662" r:id="rId11"/>
    <p:sldLayoutId id="2147483663" r:id="rId12"/>
    <p:sldLayoutId id="2147483664" r:id="rId13"/>
    <p:sldLayoutId id="2147483669" r:id="rId14"/>
    <p:sldLayoutId id="2147483670" r:id="rId15"/>
    <p:sldLayoutId id="2147483654" r:id="rId16"/>
    <p:sldLayoutId id="2147483655" r:id="rId17"/>
    <p:sldLayoutId id="2147483656" r:id="rId18"/>
    <p:sldLayoutId id="2147483657" r:id="rId1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003E8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 ?><Relationships xmlns="http://schemas.openxmlformats.org/package/2006/relationships"><Relationship Id="rId3" Target="../embeddings/oleObject1.bin" Type="http://schemas.openxmlformats.org/officeDocument/2006/relationships/oleObject"/><Relationship Id="rId2" Target="../slideLayouts/slideLayout19.xml" Type="http://schemas.openxmlformats.org/officeDocument/2006/relationships/slideLayout"/><Relationship Id="rId1" Target="../drawings/vmlDrawing1.vml" Type="http://schemas.openxmlformats.org/officeDocument/2006/relationships/vmlDrawing"/><Relationship Id="rId4" Target="../media/image9.png" Type="http://schemas.openxmlformats.org/officeDocument/2006/relationships/image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png"/></Relationships>
</file>

<file path=ppt/slides/_rels/slide8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2" Target="../media/image11.jpeg" Type="http://schemas.openxmlformats.org/officeDocument/2006/relationships/image"/><Relationship Id="rId1" Target="../slideLayouts/slideLayout19.xml" Type="http://schemas.openxmlformats.org/officeDocument/2006/relationships/slideLayout"/><Relationship Id="rId4" Target="../media/image13.jpeg" Type="http://schemas.openxmlformats.org/officeDocument/2006/relationships/image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493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idx="2" sz="half" type="body"/>
          </p:nvPr>
        </p:nvSpPr>
        <p:spPr>
          <a:xfrm>
            <a:off x="2357422" y="4429138"/>
            <a:ext cx="5557838" cy="603647"/>
          </a:xfrm>
        </p:spPr>
        <p:txBody>
          <a:bodyPr>
            <a:normAutofit/>
          </a:bodyPr>
          <a:lstStyle/>
          <a:p>
            <a:r>
              <a:rPr b="1" dirty="0" lang="ru-RU" sz="1800">
                <a:effectLst/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                           </a:t>
            </a:r>
            <a:r>
              <a:rPr b="1" dirty="0" lang="ru-RU" sz="18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Карта часов Санкт-Петербурга</a:t>
            </a:r>
            <a:endParaRPr dirty="0" lang="ru-RU" sz="1800">
              <a:solidFill>
                <a:schemeClr val="tx1">
                  <a:lumMod val="65000"/>
                  <a:lumOff val="35000"/>
                </a:schemeClr>
              </a:solidFill>
              <a:effectLst/>
              <a:latin charset="0" panose="020F0502020204030204" pitchFamily="34" typeface="Calibri"/>
              <a:ea charset="0" panose="020F0502020204030204" pitchFamily="34" typeface="Calibri"/>
              <a:cs charset="0" panose="02020603050405020304" pitchFamily="18" typeface="Times New Roman"/>
            </a:endParaRPr>
          </a:p>
          <a:p>
            <a:endParaRPr dirty="0" lang="ru-RU"/>
          </a:p>
        </p:txBody>
      </p:sp>
      <p:sp>
        <p:nvSpPr>
          <p:cNvPr id="3" name="Номер слайда 2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descr="C:\Users\Александра\Downloads\IMG-20220217-WA0000.jpg" id="8" name="Рисунок 7"/>
          <p:cNvPicPr/>
          <p:nvPr/>
        </p:nvPicPr>
        <p:blipFill>
          <a:blip cstate="print" r:embed="rId2"/>
          <a:srcRect b="13" r="36"/>
          <a:stretch>
            <a:fillRect/>
          </a:stretch>
        </p:blipFill>
        <p:spPr bwMode="auto">
          <a:xfrm>
            <a:off x="2195736" y="200046"/>
            <a:ext cx="6088512" cy="4229092"/>
          </a:xfrm>
          <a:prstGeom prst="rect">
            <a:avLst/>
          </a:prstGeom>
          <a:ln cap="sq" w="38100">
            <a:solidFill>
              <a:schemeClr val="accent6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577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400" spd="slow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1E253D-0256-4089-90A0-355874303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BC0B-0398-4225-8472-59815046333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2EE798-F579-43DA-83B3-56D43996E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CFCB3AA-66F4-4CBB-9064-129016C09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463" y="0"/>
            <a:ext cx="695280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42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628" y="1500180"/>
            <a:ext cx="3819843" cy="153506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b="1" dirty="0" lang="ru-RU" sz="1800">
                <a:solidFill>
                  <a:srgbClr val="003E81"/>
                </a:solidFill>
                <a:effectLst/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Культурно-образовательная практика</a:t>
            </a:r>
            <a:br>
              <a:rPr dirty="0" lang="ru-RU" sz="1800">
                <a:solidFill>
                  <a:srgbClr val="003E81"/>
                </a:solidFill>
                <a:effectLst/>
                <a:latin charset="0" panose="020F0502020204030204" pitchFamily="34" typeface="Calibri"/>
                <a:ea charset="0" panose="020F0502020204030204" pitchFamily="34" typeface="Calibri"/>
                <a:cs charset="0" panose="02020603050405020304" pitchFamily="18" typeface="Times New Roman"/>
              </a:rPr>
            </a:br>
            <a:r>
              <a:rPr b="1" dirty="0" lang="ru-RU" sz="1800">
                <a:solidFill>
                  <a:srgbClr val="003E81"/>
                </a:solidFill>
                <a:effectLst/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« Семейная прогулка </a:t>
            </a:r>
            <a:br>
              <a:rPr b="1" dirty="0" lang="ru-RU" sz="1800">
                <a:solidFill>
                  <a:srgbClr val="003E81"/>
                </a:solidFill>
                <a:effectLst/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</a:br>
            <a:r>
              <a:rPr b="1" dirty="0" lang="ru-RU" sz="1800">
                <a:solidFill>
                  <a:srgbClr val="003E81"/>
                </a:solidFill>
                <a:effectLst/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«Коллекция часов Санкт-Петербурга»</a:t>
            </a:r>
            <a:br>
              <a:rPr dirty="0" lang="ru-RU" sz="1800">
                <a:solidFill>
                  <a:srgbClr val="003E81"/>
                </a:solidFill>
                <a:effectLst/>
                <a:latin charset="0" panose="020F0502020204030204" pitchFamily="34" typeface="Calibri"/>
                <a:ea charset="0" panose="020F0502020204030204" pitchFamily="34" typeface="Calibri"/>
                <a:cs charset="0" panose="02020603050405020304" pitchFamily="18" typeface="Times New Roman"/>
              </a:rPr>
            </a:br>
            <a:r>
              <a:rPr b="1" dirty="0" lang="ru-RU" sz="1800">
                <a:solidFill>
                  <a:srgbClr val="003E81"/>
                </a:solidFill>
                <a:effectLst/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 </a:t>
            </a:r>
            <a:br>
              <a:rPr dirty="0" lang="ru-RU" sz="1800">
                <a:solidFill>
                  <a:srgbClr val="003E81"/>
                </a:solidFill>
                <a:effectLst/>
                <a:latin charset="0" panose="020F0502020204030204" pitchFamily="34" typeface="Calibri"/>
                <a:ea charset="0" panose="020F0502020204030204" pitchFamily="34" typeface="Calibri"/>
                <a:cs charset="0" panose="02020603050405020304" pitchFamily="18" typeface="Times New Roman"/>
              </a:rPr>
            </a:br>
            <a:endParaRPr dirty="0" lang="ru-RU" sz="2000">
              <a:solidFill>
                <a:srgbClr val="003E8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5" sz="half"/>
          </p:nvPr>
        </p:nvSpPr>
        <p:spPr>
          <a:xfrm>
            <a:off x="5143504" y="3214692"/>
            <a:ext cx="3596980" cy="1285884"/>
          </a:xfrm>
        </p:spPr>
        <p:txBody>
          <a:bodyPr>
            <a:normAutofit/>
          </a:bodyPr>
          <a:lstStyle/>
          <a:p>
            <a:r>
              <a:rPr dirty="0" lang="ru-RU" sz="1100">
                <a:solidFill>
                  <a:srgbClr val="002060"/>
                </a:solidFill>
              </a:rPr>
              <a:t>ГБДОУ детский сад № 85 Красносельского района Санкт-Петербурга</a:t>
            </a:r>
          </a:p>
          <a:p>
            <a:r>
              <a:rPr dirty="0" lang="ru-RU" sz="1100">
                <a:solidFill>
                  <a:srgbClr val="002060"/>
                </a:solidFill>
              </a:rPr>
              <a:t>Клыкова Ирина Васильевна</a:t>
            </a:r>
          </a:p>
          <a:p>
            <a:pPr>
              <a:spcBef>
                <a:spcPts val="0"/>
              </a:spcBef>
            </a:pPr>
            <a:r>
              <a:rPr dirty="0" lang="ru-RU" sz="1100">
                <a:solidFill>
                  <a:srgbClr val="002060"/>
                </a:solidFill>
              </a:rPr>
              <a:t>воспитатель</a:t>
            </a:r>
          </a:p>
          <a:p>
            <a:r>
              <a:rPr dirty="0" err="1" lang="ru-RU" sz="1100">
                <a:solidFill>
                  <a:srgbClr val="002060"/>
                </a:solidFill>
              </a:rPr>
              <a:t>Макаева</a:t>
            </a:r>
            <a:r>
              <a:rPr dirty="0" lang="ru-RU" sz="1100">
                <a:solidFill>
                  <a:srgbClr val="002060"/>
                </a:solidFill>
              </a:rPr>
              <a:t> Ольга Николаевна</a:t>
            </a:r>
          </a:p>
          <a:p>
            <a:pPr>
              <a:spcBef>
                <a:spcPts val="0"/>
              </a:spcBef>
            </a:pPr>
            <a:r>
              <a:rPr dirty="0" lang="ru-RU" sz="1100">
                <a:solidFill>
                  <a:srgbClr val="002060"/>
                </a:solidFill>
              </a:rPr>
              <a:t>воспитатель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5121" name="Picture 1"/>
          <p:cNvPicPr>
            <a:picLocks noChangeArrowheads="1" noChangeAspect="1" noGrp="1"/>
          </p:cNvPicPr>
          <p:nvPr>
            <p:ph idx="14" type="pic"/>
          </p:nvPr>
        </p:nvPicPr>
        <p:blipFill>
          <a:blip r:embed="rId2"/>
          <a:srcRect r="-23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descr="https://forum.citywalls.ru/image122-125927.jpg?mt=1471289004" id="5123" name="AutoShape 3"/>
          <p:cNvSpPr>
            <a:spLocks noChangeArrowheads="1"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descr="https://forum.citywalls.ru/image122-125927.jpg?mt=1471289004" id="5125" name="AutoShape 5"/>
          <p:cNvSpPr>
            <a:spLocks noChangeArrowheads="1"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descr="https://www.fiesta.ru/uploads/slider_image/image/157379/v880_1.jpg" id="5127" name="AutoShape 7"/>
          <p:cNvSpPr>
            <a:spLocks noChangeArrowheads="1"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descr="Часы «Павлин»" id="3074" name="Picture 2">
            <a:extLst>
              <a:ext uri="{FF2B5EF4-FFF2-40B4-BE49-F238E27FC236}">
                <a16:creationId xmlns:a16="http://schemas.microsoft.com/office/drawing/2014/main" id="{42642669-53DC-4DFF-8B28-4C557AED40BC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60338"/>
            <a:ext cx="1788612" cy="1430890"/>
          </a:xfrm>
          <a:prstGeom prst="rect">
            <a:avLst/>
          </a:prstGeom>
          <a:ln>
            <a:solidFill>
              <a:srgbClr val="FCAE17"/>
            </a:solidFill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7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400" spd="slow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Номинация 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«Семейный выходной: время искать»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714480" y="1214428"/>
            <a:ext cx="6983993" cy="2928958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4800" b="1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Цель культурно-образовательной практики:</a:t>
            </a:r>
            <a:r>
              <a:rPr lang="ru-RU" sz="48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способствовать знакомству детей  с многообразием городских часов, принципами их работы и развитию восприятия уникальности и красоты часов как произведений искусства Санкт-Петербурга.</a:t>
            </a:r>
            <a:endParaRPr lang="ru-RU" sz="4800" dirty="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tabLst>
                <a:tab pos="1314450" algn="l"/>
              </a:tabLst>
            </a:pPr>
            <a:r>
              <a:rPr lang="ru-RU" sz="4800" b="1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Задачи:	</a:t>
            </a:r>
            <a:endParaRPr lang="ru-RU" sz="48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48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Закрепить знания о принципе  работы часов, развивать исследовательский интерес, любознательность, творческое воображение.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4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Раскрыть функциональное назначение часов, показать их роль жизни города  и человека.</a:t>
            </a:r>
            <a:endParaRPr lang="ru-RU" sz="48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4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Способствовать развитию словесно-логического мышления, умения сравнивать и анализировать, ориентироваться в пространстве, делать выводы в процессе поиска ответов на поставленные вопросы.</a:t>
            </a:r>
            <a:endParaRPr lang="ru-RU" sz="48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4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Обогащать словарный запас за счет названий достопримечательностей города  и названий необычных часов (Дворцовая площадь, Витебский и Московский вокзалы, Верстовой столб, Думская башня, зодиакальные часы, часы- барометр и т.д.)</a:t>
            </a:r>
            <a:endParaRPr lang="ru-RU" sz="48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ru-RU" sz="4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Учить делать зарисовки по итогам путешествия по городу, рассказывать о пройденном образовательном путешествии «Коллекция часов Санкт-Петербурга»</a:t>
            </a:r>
            <a:endParaRPr lang="ru-RU" sz="48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/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400" dirty="0"/>
          </a:p>
          <a:p>
            <a:endParaRPr lang="ru-RU" sz="9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4214824"/>
            <a:ext cx="6858048" cy="785818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u="sng" dirty="0">
                <a:solidFill>
                  <a:srgbClr val="002060"/>
                </a:solidFill>
              </a:rPr>
              <a:t>ПРОБЛЕМНЫЙ ВОПРОС:</a:t>
            </a:r>
          </a:p>
          <a:p>
            <a:pPr algn="ctr"/>
            <a:r>
              <a:rPr lang="ru-RU" sz="1200" b="1" i="1" dirty="0">
                <a:solidFill>
                  <a:srgbClr val="002060"/>
                </a:solidFill>
              </a:rPr>
              <a:t>Какие есть часы на улицах и зданиях Санкт-Петербурга, и чем они отличаются? Сможем ли мы все вместе собрать коллекцию разных часов Санкт-Петербурга?</a:t>
            </a:r>
            <a:endParaRPr lang="ru-RU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36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303498"/>
            <a:ext cx="7200800" cy="828092"/>
          </a:xfrm>
        </p:spPr>
        <p:txBody>
          <a:bodyPr/>
          <a:lstStyle/>
          <a:p>
            <a:r>
              <a:rPr b="1" dirty="0" lang="ru-RU" sz="1800">
                <a:effectLst/>
                <a:latin charset="0" panose="02020603050405020304" pitchFamily="18" typeface="Times New Roman"/>
                <a:ea charset="0" panose="020F0502020204030204" pitchFamily="34" typeface="Calibri"/>
              </a:rPr>
              <a:t>Выставка творческих работ детей и родителей «Новогодние часы»</a:t>
            </a:r>
            <a:endParaRPr dirty="0" lang="ru-RU"/>
          </a:p>
        </p:txBody>
      </p:sp>
      <p:sp>
        <p:nvSpPr>
          <p:cNvPr id="3" name="Объект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r>
              <a:rPr dirty="0" lang="ru-RU"/>
              <a:t>Текст</a:t>
            </a:r>
          </a:p>
        </p:txBody>
      </p:sp>
      <p:sp>
        <p:nvSpPr>
          <p:cNvPr id="12" name="Объект 11"/>
          <p:cNvSpPr>
            <a:spLocks noGrp="1"/>
          </p:cNvSpPr>
          <p:nvPr>
            <p:ph idx="15" sz="half"/>
          </p:nvPr>
        </p:nvSpPr>
        <p:spPr/>
        <p:txBody>
          <a:bodyPr>
            <a:normAutofit/>
          </a:bodyPr>
          <a:lstStyle/>
          <a:p>
            <a:r>
              <a:rPr dirty="0" lang="ru-RU" sz="900"/>
              <a:t>Текст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id="{45DA2991-6865-48D8-BD22-D2648476DBD8}"/>
              </a:ext>
            </a:extLst>
          </p:cNvPr>
          <p:cNvSpPr>
            <a:spLocks noGrp="1"/>
          </p:cNvSpPr>
          <p:nvPr>
            <p:ph idx="14" type="pic"/>
          </p:nvPr>
        </p:nvSpPr>
        <p:spPr/>
      </p:sp>
      <p:pic>
        <p:nvPicPr>
          <p:cNvPr descr="K:\2021-2022\нескучный выходной\DSC09387.JPG" id="8" name="Рисунок 7"/>
          <p:cNvPicPr/>
          <p:nvPr/>
        </p:nvPicPr>
        <p:blipFill>
          <a:blip cstate="print" r:embed="rId2"/>
          <a:srcRect b="-2" r="-14"/>
          <a:stretch>
            <a:fillRect/>
          </a:stretch>
        </p:blipFill>
        <p:spPr bwMode="auto">
          <a:xfrm>
            <a:off x="1714480" y="1214428"/>
            <a:ext cx="4071966" cy="3143272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descr="K:\2021-2022\нескучный выходной\DSC09383.JPG" id="16" name="Рисунок 15"/>
          <p:cNvPicPr/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6215074" y="1214428"/>
            <a:ext cx="2371725" cy="3162300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521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400" spd="slow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Виртуальное путешествие</a:t>
            </a:r>
            <a:br>
              <a:rPr lang="ru-RU" dirty="0"/>
            </a:br>
            <a:r>
              <a:rPr lang="ru-RU" b="1" dirty="0"/>
              <a:t>«Какие бывают часы?»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Просмотр презентации </a:t>
            </a:r>
          </a:p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«Какие бывают часы?»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5"/>
          </p:nvPr>
        </p:nvSpPr>
        <p:spPr>
          <a:xfrm>
            <a:off x="5310705" y="3435846"/>
            <a:ext cx="3725791" cy="1296144"/>
          </a:xfrm>
        </p:spPr>
        <p:txBody>
          <a:bodyPr/>
          <a:lstStyle/>
          <a:p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Рассматривание иллюстраций –загадок, участвуют в обсуждении 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1DB6B17-C251-4FBB-AB0D-BFB6E630E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5804" y="1203598"/>
            <a:ext cx="2259534" cy="2886918"/>
          </a:xfrm>
          <a:prstGeom prst="rect">
            <a:avLst/>
          </a:prstGeom>
          <a:ln>
            <a:solidFill>
              <a:srgbClr val="0073F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C014B57-C8BB-4AE8-8A07-24A02CADC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752" y="1516372"/>
            <a:ext cx="3851364" cy="2166392"/>
          </a:xfrm>
          <a:prstGeom prst="rect">
            <a:avLst/>
          </a:prstGeom>
          <a:ln>
            <a:solidFill>
              <a:srgbClr val="0073F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4000510"/>
            <a:ext cx="5486400" cy="425054"/>
          </a:xfrm>
        </p:spPr>
        <p:txBody>
          <a:bodyPr/>
          <a:lstStyle/>
          <a:p>
            <a:r>
              <a:rPr lang="ru-RU" dirty="0"/>
              <a:t>Маршрутный лист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3042" y="4429138"/>
            <a:ext cx="5557838" cy="603647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«Часы-карета»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6</a:t>
            </a:fld>
            <a:endParaRPr lang="ru-RU"/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type="pic" idx="1"/>
          </p:nvPr>
        </p:nvGraphicFramePr>
        <p:xfrm>
          <a:off x="2357422" y="214296"/>
          <a:ext cx="5500726" cy="3887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Acrobat Document" r:id="rId3" imgW="8019977" imgH="5667300" progId="AcroExch.Document.DC">
                  <p:embed/>
                </p:oleObj>
              </mc:Choice>
              <mc:Fallback>
                <p:oleObj name="Acrobat Document" r:id="rId3" imgW="8019977" imgH="5667300" progId="AcroExch.Document.DC">
                  <p:embed/>
                  <p:pic>
                    <p:nvPicPr>
                      <p:cNvPr id="0" name="Picture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422" y="214296"/>
                        <a:ext cx="5500726" cy="38870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577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4000510"/>
            <a:ext cx="5486400" cy="425054"/>
          </a:xfrm>
        </p:spPr>
        <p:txBody>
          <a:bodyPr/>
          <a:lstStyle/>
          <a:p>
            <a:r>
              <a:rPr lang="ru-RU" dirty="0"/>
              <a:t>Маршрутный лист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3042" y="4429138"/>
            <a:ext cx="5557838" cy="603647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«Зодиакальные часы»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7</a:t>
            </a:fld>
            <a:endParaRPr lang="ru-RU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08612A05-E7D4-4DAC-9DFB-CD93574E6E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7580764"/>
              </p:ext>
            </p:extLst>
          </p:nvPr>
        </p:nvGraphicFramePr>
        <p:xfrm>
          <a:off x="2571736" y="285734"/>
          <a:ext cx="5572164" cy="393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r:id="rId3" imgW="8019048" imgH="5668166" progId="AcroExch.Document.DC">
                  <p:embed/>
                </p:oleObj>
              </mc:Choice>
              <mc:Fallback>
                <p:oleObj r:id="rId3" imgW="8019048" imgH="5668166" progId="AcroExch.Document.DC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36" y="285734"/>
                        <a:ext cx="5572164" cy="3932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577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4000510"/>
            <a:ext cx="5486400" cy="425054"/>
          </a:xfrm>
        </p:spPr>
        <p:txBody>
          <a:bodyPr/>
          <a:lstStyle/>
          <a:p>
            <a:r>
              <a:rPr lang="ru-RU" dirty="0"/>
              <a:t>Маршрутный лист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3042" y="4429138"/>
            <a:ext cx="5557838" cy="603647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«Часы на здании Адмиралтейства»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6AA10C1-11A5-499B-A801-B465F92E3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095186" y="-666458"/>
            <a:ext cx="4125174" cy="5458091"/>
          </a:xfrm>
          <a:prstGeom prst="rect">
            <a:avLst/>
          </a:prstGeom>
        </p:spPr>
      </p:pic>
      <p:pic>
        <p:nvPicPr>
          <p:cNvPr id="7" name="Рисунок 6" descr="C:\Users\Администратор\AppData\Local\Microsoft\Windows\Temporary Internet Files\Content.Word\IMG-20220216-WA000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214296"/>
            <a:ext cx="1818088" cy="2214578"/>
          </a:xfrm>
          <a:prstGeom prst="rect">
            <a:avLst/>
          </a:prstGeom>
          <a:noFill/>
          <a:ln w="222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9" name="Рисунок 8" descr="C:\Users\Администратор\AppData\Local\Microsoft\Windows\Temporary Internet Files\Content.Word\IMG-20220214-WA0017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2571750"/>
            <a:ext cx="1833566" cy="2397130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577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4000510"/>
            <a:ext cx="5486400" cy="425054"/>
          </a:xfrm>
        </p:spPr>
        <p:txBody>
          <a:bodyPr/>
          <a:lstStyle/>
          <a:p>
            <a:r>
              <a:rPr lang="ru-RU" dirty="0"/>
              <a:t>Маршрутный лист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3042" y="4429138"/>
            <a:ext cx="5557838" cy="603647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«Часы- барометр»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DF8FE1C-1CEF-4E67-B9D0-88CD76953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301032" y="-729427"/>
            <a:ext cx="3886221" cy="5345076"/>
          </a:xfrm>
          <a:prstGeom prst="rect">
            <a:avLst/>
          </a:prstGeom>
        </p:spPr>
      </p:pic>
      <p:pic>
        <p:nvPicPr>
          <p:cNvPr id="7" name="Рисунок 6" descr="C:\Users\Администратор\AppData\Local\Microsoft\Windows\Temporary Internet Files\Content.Word\IMG-20220216-WA000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214296"/>
            <a:ext cx="1785950" cy="1928826"/>
          </a:xfrm>
          <a:prstGeom prst="rect">
            <a:avLst/>
          </a:prstGeom>
          <a:noFill/>
          <a:ln w="222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9" name="Рисунок 8" descr="C:\Users\Администратор\AppData\Local\Microsoft\Windows\Temporary Internet Files\Content.Word\IMG-20220215-WA0003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2285998"/>
            <a:ext cx="1785950" cy="2376481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577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МОФ20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ontrol xmlns="http://schemas.microsoft.com/VisualStudio/2011/storyboarding/control">
  <Id Name="c3dd6c66-2e05-4d33-9e0f-664cba477aa4" Revision="1" Stencil="System.MyShapes" StencilVersion="1.0"/>
</Control>
</file>

<file path=customXml/item2.xml><?xml version="1.0" encoding="utf-8"?>
<Control xmlns="http://schemas.microsoft.com/VisualStudio/2011/storyboarding/control">
  <Id Name="c3dd6c66-2e05-4d33-9e0f-664cba477aa4" Revision="1" Stencil="System.MyShapes" StencilVersion="1.0"/>
</Control>
</file>

<file path=customXml/itemProps1.xml><?xml version="1.0" encoding="utf-8"?>
<ds:datastoreItem xmlns:ds="http://schemas.openxmlformats.org/officeDocument/2006/customXml" ds:itemID="{5F449AF6-F624-45D8-A2A5-00D02B541F72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5AF39C9F-930B-4A50-9738-9CC92B4C5057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12835</TotalTime>
  <Words>283</Words>
  <Application>Microsoft Office PowerPoint</Application>
  <PresentationFormat>Экран (16:9)</PresentationFormat>
  <Paragraphs>47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Acrobat Document</vt:lpstr>
      <vt:lpstr>AcroExch.Document.DC</vt:lpstr>
      <vt:lpstr>Презентация PowerPoint</vt:lpstr>
      <vt:lpstr>Культурно-образовательная практика « Семейная прогулка  «Коллекция часов Санкт-Петербурга»   </vt:lpstr>
      <vt:lpstr>Номинация  «Семейный выходной: время искать» </vt:lpstr>
      <vt:lpstr>Выставка творческих работ детей и родителей «Новогодние часы»</vt:lpstr>
      <vt:lpstr>Виртуальное путешествие «Какие бывают часы?» </vt:lpstr>
      <vt:lpstr>Маршрутный лист</vt:lpstr>
      <vt:lpstr>Маршрутный лист</vt:lpstr>
      <vt:lpstr>Маршрутный лист</vt:lpstr>
      <vt:lpstr>Маршрутный лист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Николаева Елена Борисовна</dc:creator>
  <cp:lastModifiedBy>admin</cp:lastModifiedBy>
  <cp:revision>324</cp:revision>
  <cp:lastPrinted>2017-03-30T08:39:18Z</cp:lastPrinted>
  <dcterms:created xsi:type="dcterms:W3CDTF">2017-03-23T13:26:11Z</dcterms:created>
  <dcterms:modified xsi:type="dcterms:W3CDTF">2022-03-22T18:15:04Z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2874296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S9.1.4</vt:lpwstr>
  </property>
  <property fmtid="{D5CDD505-2E9C-101B-9397-08002B2CF9AE}" name="Tfs.IsStoryboard" pid="5">
    <vt:bool>true</vt:bool>
  </property>
</Properties>
</file>